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0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7" r:id="rId51"/>
    <p:sldId id="309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7"/>
            <p14:sldId id="258"/>
          </p14:sldIdLst>
        </p14:section>
        <p14:section name="Http Basics" id="{33467188-28C0-447F-8B1F-DB02297E52E2}">
          <p14:sldIdLst>
            <p14:sldId id="259"/>
            <p14:sldId id="260"/>
            <p14:sldId id="261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  <p14:sldId id="281"/>
            <p14:sldId id="282"/>
            <p14:sldId id="283"/>
            <p14:sldId id="310"/>
            <p14:sldId id="284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Conclusion" id="{02FEBF40-D2C1-451F-9D9A-A868D34C96A5}">
          <p14:sldIdLst>
            <p14:sldId id="303"/>
            <p14:sldId id="307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658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15.1.2021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URLs are encoded according RFC </a:t>
            </a:r>
            <a:r>
              <a:rPr lang="en-US" dirty="0">
                <a:latin typeface="+mj-lt"/>
                <a:cs typeface="Consolas" pitchFamily="49" charset="0"/>
              </a:rPr>
              <a:t>1738</a:t>
            </a:r>
            <a:r>
              <a:rPr lang="en-US" dirty="0">
                <a:latin typeface="+mj-lt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" </a:t>
            </a:r>
            <a:r>
              <a:rPr lang="en-US" dirty="0"/>
              <a:t>or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URL-encoded </a:t>
            </a:r>
            <a:r>
              <a:rPr lang="en-US" dirty="0"/>
              <a:t>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 smtClean="0">
                          <a:effectLst/>
                        </a:rPr>
                        <a:t>Encoding</a:t>
                      </a:r>
                      <a:endParaRPr lang="en-GB" sz="2400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"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/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 Request​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What is a HTTP Request?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HTTP </a:t>
            </a:r>
            <a:r>
              <a:rPr lang="en-US" b="1" dirty="0" smtClean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Request method (</a:t>
            </a:r>
            <a:r>
              <a:rPr lang="en-US" b="1" dirty="0" smtClean="0">
                <a:solidFill>
                  <a:schemeClr val="bg1"/>
                </a:solidFill>
              </a:rPr>
              <a:t>GET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PUT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Resource URI (</a:t>
            </a:r>
            <a:r>
              <a:rPr lang="en-US" b="1" dirty="0" smtClean="0">
                <a:solidFill>
                  <a:schemeClr val="bg1"/>
                </a:solidFill>
              </a:rPr>
              <a:t>URL</a:t>
            </a:r>
            <a:r>
              <a:rPr lang="en-US" dirty="0" smtClean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Protocol 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HTTP </a:t>
            </a:r>
            <a:r>
              <a:rPr lang="en-US" b="1" dirty="0" smtClean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HTTP </a:t>
            </a:r>
            <a:r>
              <a:rPr lang="en-US" b="1" dirty="0" smtClean="0">
                <a:solidFill>
                  <a:schemeClr val="bg1"/>
                </a:solidFill>
              </a:rPr>
              <a:t>request body </a:t>
            </a:r>
            <a:r>
              <a:rPr lang="en-US" dirty="0" smtClean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Message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56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91000" y="4031659"/>
            <a:ext cx="4088825" cy="585087"/>
          </a:xfrm>
          <a:prstGeom prst="wedgeRoundRectCallout">
            <a:avLst>
              <a:gd name="adj1" fmla="val -21889"/>
              <a:gd name="adj2" fmla="val -16654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241000" y="2166412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91000" y="3114000"/>
            <a:ext cx="3376092" cy="522346"/>
          </a:xfrm>
          <a:prstGeom prst="wedgeRoundRectCallout">
            <a:avLst>
              <a:gd name="adj1" fmla="val -36215"/>
              <a:gd name="adj2" fmla="val -8304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2812" y="184694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 smtClean="0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username=testUser&amp;password=topSecret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77402" y="1856884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43227" y="2446279"/>
            <a:ext cx="3562973" cy="555746"/>
          </a:xfrm>
          <a:prstGeom prst="wedgeRoundRectCallout">
            <a:avLst>
              <a:gd name="adj1" fmla="val -166771"/>
              <a:gd name="adj2" fmla="val -4869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31000" y="4400990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 Response​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What is a HTTP Response?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</a:t>
            </a:r>
            <a:r>
              <a:rPr lang="en-US" sz="2600" b="1" noProof="1" smtClean="0">
                <a:latin typeface="Consolas" pitchFamily="49" charset="0"/>
                <a:cs typeface="Consolas" pitchFamily="49" charset="0"/>
              </a:rPr>
              <a:t>2020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4718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4954" y="3378686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100</a:t>
            </a:r>
            <a:r>
              <a:rPr lang="en-US" dirty="0" smtClean="0"/>
              <a:t> Continue")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200</a:t>
            </a:r>
            <a:r>
              <a:rPr lang="en-US" dirty="0" smtClean="0"/>
              <a:t> OK", "</a:t>
            </a:r>
            <a:r>
              <a:rPr lang="en-US" b="1" dirty="0" smtClean="0">
                <a:solidFill>
                  <a:schemeClr val="bg1"/>
                </a:solidFill>
              </a:rPr>
              <a:t>201</a:t>
            </a:r>
            <a:r>
              <a:rPr lang="en-US" dirty="0" smtClean="0"/>
              <a:t> Created")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304</a:t>
            </a:r>
            <a:r>
              <a:rPr lang="en-US" dirty="0" smtClean="0"/>
              <a:t> </a:t>
            </a:r>
            <a:r>
              <a:rPr lang="en-US" dirty="0"/>
              <a:t>Not </a:t>
            </a:r>
            <a:r>
              <a:rPr lang="en-US" dirty="0" smtClean="0"/>
              <a:t>Modified"</a:t>
            </a:r>
            <a:r>
              <a:rPr lang="bg-BG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301</a:t>
            </a:r>
            <a:r>
              <a:rPr lang="en-US" dirty="0" smtClean="0"/>
              <a:t> </a:t>
            </a:r>
            <a:r>
              <a:rPr lang="en-US" dirty="0"/>
              <a:t>Moved </a:t>
            </a:r>
            <a:r>
              <a:rPr lang="en-US" dirty="0" smtClean="0"/>
              <a:t>Permanently", "</a:t>
            </a:r>
            <a:r>
              <a:rPr lang="en-US" b="1" dirty="0" smtClean="0">
                <a:solidFill>
                  <a:schemeClr val="bg1"/>
                </a:solidFill>
              </a:rPr>
              <a:t>302</a:t>
            </a:r>
            <a:r>
              <a:rPr lang="en-US" dirty="0" smtClean="0"/>
              <a:t> Found")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400</a:t>
            </a:r>
            <a:r>
              <a:rPr lang="en-US" dirty="0" smtClean="0"/>
              <a:t> </a:t>
            </a:r>
            <a:r>
              <a:rPr lang="en-US" dirty="0"/>
              <a:t>Bad </a:t>
            </a:r>
            <a:r>
              <a:rPr lang="en-US" dirty="0" smtClean="0"/>
              <a:t>Request", "</a:t>
            </a:r>
            <a:r>
              <a:rPr lang="en-US" b="1" dirty="0" smtClean="0">
                <a:solidFill>
                  <a:schemeClr val="bg1"/>
                </a:solidFill>
              </a:rPr>
              <a:t>404</a:t>
            </a:r>
            <a:r>
              <a:rPr lang="en-US" dirty="0" smtClean="0"/>
              <a:t> </a:t>
            </a:r>
            <a:r>
              <a:rPr lang="en-US" dirty="0"/>
              <a:t>Not </a:t>
            </a:r>
            <a:r>
              <a:rPr lang="en-US" dirty="0" smtClean="0"/>
              <a:t>Found",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401</a:t>
            </a:r>
            <a:r>
              <a:rPr lang="en-US" dirty="0" smtClean="0"/>
              <a:t> Unauthorized", "</a:t>
            </a:r>
            <a:r>
              <a:rPr lang="en-US" b="1" dirty="0" smtClean="0">
                <a:solidFill>
                  <a:schemeClr val="bg1"/>
                </a:solidFill>
              </a:rPr>
              <a:t>409</a:t>
            </a:r>
            <a:r>
              <a:rPr lang="en-US" dirty="0" smtClean="0"/>
              <a:t> Conflict")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500</a:t>
            </a:r>
            <a:r>
              <a:rPr lang="en-US" dirty="0" smtClean="0"/>
              <a:t> </a:t>
            </a:r>
            <a:r>
              <a:rPr lang="en-US" dirty="0"/>
              <a:t>Internal Server </a:t>
            </a:r>
            <a:r>
              <a:rPr lang="en-US" dirty="0" smtClean="0"/>
              <a:t>Error",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503</a:t>
            </a:r>
            <a:r>
              <a:rPr lang="en-US" dirty="0" smtClean="0"/>
              <a:t> </a:t>
            </a:r>
            <a:r>
              <a:rPr lang="en-US" dirty="0"/>
              <a:t>Service </a:t>
            </a:r>
            <a:r>
              <a:rPr lang="en-US" dirty="0" smtClean="0"/>
              <a:t>Unavailable")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Http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MIME and Media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 smtClean="0"/>
              <a:t>HTTP Error </a:t>
            </a:r>
            <a:r>
              <a:rPr lang="en-US" dirty="0"/>
              <a:t>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2020 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97731"/>
              <a:gd name="adj2" fmla="val 1733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51000" y="2951779"/>
            <a:ext cx="3352800" cy="650304"/>
          </a:xfrm>
          <a:prstGeom prst="wedgeRoundRectCallout">
            <a:avLst>
              <a:gd name="adj1" fmla="val -99959"/>
              <a:gd name="adj2" fmla="val 520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148241" y="4502952"/>
            <a:ext cx="3578640" cy="625839"/>
          </a:xfrm>
          <a:prstGeom prst="wedgeRoundRectCallout">
            <a:avLst>
              <a:gd name="adj1" fmla="val -77042"/>
              <a:gd name="adj2" fmla="val 377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</a:t>
            </a:r>
            <a:r>
              <a:rPr lang="en-US" dirty="0" smtClean="0"/>
              <a:t>tells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the </a:t>
            </a:r>
            <a:r>
              <a:rPr lang="en-US" dirty="0"/>
              <a:t>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</a:t>
            </a:r>
            <a:r>
              <a:rPr lang="en-US" sz="23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="Report-April-2020.pdf"</a:t>
            </a:r>
            <a:endParaRPr lang="en-US" sz="23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MIME and Media Types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Multi-Purpose Internet Mail Extensions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Tools for Developers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HTTP Tools for Developers – Browser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 smtClean="0"/>
              <a:t>HTTP Tools for Developers – Postman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0638"/>
            <a:ext cx="9045000" cy="46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HTTP Tools for Developers – Insomnia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Web Server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1319"/>
            <a:ext cx="431542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80" y="4038601"/>
            <a:ext cx="9011908" cy="2105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1389891"/>
            <a:ext cx="9337613" cy="2332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8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HTML Forms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Form Method and 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="home.html"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value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="Go </a:t>
            </a:r>
            <a:r>
              <a:rPr lang="en-US" sz="2500" noProof="1">
                <a:solidFill>
                  <a:schemeClr val="tx1"/>
                </a:solidFill>
                <a:effectLst/>
              </a:rPr>
              <a:t>to 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homepage"/&gt;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 Basics​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Request and Responses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="get"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="name"&gt;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value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="post"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="name"&gt;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value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="post"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="name"/&gt; </a:t>
            </a:r>
            <a:r>
              <a:rPr lang="en-US" sz="2500" noProof="1">
                <a:solidFill>
                  <a:schemeClr val="tx1"/>
                </a:solidFill>
                <a:effectLst/>
              </a:rPr>
              <a:t>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="age"/&gt; </a:t>
            </a:r>
            <a:r>
              <a:rPr lang="en-US" sz="2500" noProof="1">
                <a:solidFill>
                  <a:schemeClr val="tx1"/>
                </a:solidFill>
                <a:effectLst/>
              </a:rPr>
              <a:t>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HTTP/2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 smtClean="0"/>
              <a:t>What's New? What's Better? What's HTTP/2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r>
              <a:rPr lang="en-US" sz="2600" dirty="0"/>
              <a:t>Completely Backwards-Compatible.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 smtClean="0"/>
              <a:t>What's </a:t>
            </a:r>
            <a:r>
              <a:rPr lang="en-US" dirty="0"/>
              <a:t>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</a:t>
            </a:r>
            <a:r>
              <a:rPr lang="en-US" sz="2800" dirty="0" smtClean="0"/>
              <a:t>Jan 2021, </a:t>
            </a:r>
            <a:r>
              <a:rPr lang="en-US" sz="2800" b="1" dirty="0" smtClean="0">
                <a:solidFill>
                  <a:schemeClr val="bg1"/>
                </a:solidFill>
              </a:rPr>
              <a:t>50%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</a:t>
            </a:r>
            <a:r>
              <a:rPr lang="en-US" sz="3200" dirty="0" smtClean="0"/>
              <a:t>elements</a:t>
            </a:r>
            <a:endParaRPr lang="en-US" sz="3200" dirty="0"/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 smtClean="0"/>
              <a:t>What's New?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 smtClean="0"/>
              <a:t>HTTP/2</a:t>
            </a:r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 smtClean="0">
                <a:solidFill>
                  <a:schemeClr val="bg2"/>
                </a:solidFill>
              </a:rPr>
              <a:t>HTTP/2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bg2"/>
                </a:solidFill>
              </a:rPr>
              <a:t>HTTP: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HTML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Forms &amp; Actions.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Request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Response</a:t>
            </a:r>
          </a:p>
          <a:p>
            <a:pPr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Web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Server</a:t>
            </a:r>
            <a:r>
              <a:rPr lang="en-US" b="1" dirty="0" smtClean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Web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Communication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 smtClean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performed </a:t>
            </a:r>
            <a:r>
              <a:rPr lang="en-GB" dirty="0"/>
              <a:t>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0568"/>
              </p:ext>
            </p:extLst>
          </p:nvPr>
        </p:nvGraphicFramePr>
        <p:xfrm>
          <a:off x="1903412" y="2971800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2020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400" b="1" noProof="1" smtClean="0"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URL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Uniform Resource Locator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 smtClean="0">
                <a:solidFill>
                  <a:schemeClr val="bg1"/>
                </a:solidFill>
              </a:rPr>
              <a:t>80</a:t>
            </a:r>
            <a:r>
              <a:rPr lang="en-US" sz="2800" dirty="0" smtClean="0"/>
              <a:t>) </a:t>
            </a:r>
            <a:r>
              <a:rPr lang="en-US" sz="2800" dirty="0"/>
              <a:t>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</a:t>
            </a:r>
            <a:r>
              <a:rPr lang="en-US" sz="2800" b="1" dirty="0" smtClean="0">
                <a:solidFill>
                  <a:schemeClr val="bg1"/>
                </a:solidFill>
              </a:rPr>
              <a:t>path/</a:t>
            </a:r>
            <a:r>
              <a:rPr lang="en-US" sz="28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sz="2800" dirty="0" smtClean="0"/>
              <a:t>)</a:t>
            </a:r>
            <a:endParaRPr lang="en-US" sz="2800" dirty="0"/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000" y="174057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demo/index.html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</a:t>
            </a:r>
            <a:endParaRPr lang="en-US" sz="24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3846</TotalTime>
  <Words>1905</Words>
  <Application>Microsoft Office PowerPoint</Application>
  <PresentationFormat>Широк екран</PresentationFormat>
  <Paragraphs>467</Paragraphs>
  <Slides>52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HTTP Protocol​</vt:lpstr>
      <vt:lpstr>Table of Contents</vt:lpstr>
      <vt:lpstr>Questions?</vt:lpstr>
      <vt:lpstr>HTTP Basics​</vt:lpstr>
      <vt:lpstr>Hyper Text Transfer Protocol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 – Example</vt:lpstr>
      <vt:lpstr>HTTP POST Request – Example</vt:lpstr>
      <vt:lpstr>HTTP Response​</vt:lpstr>
      <vt:lpstr>HTTP Response Message</vt:lpstr>
      <vt:lpstr>HTTP Response – Example</vt:lpstr>
      <vt:lpstr>HTTP Response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HTTP</vt:lpstr>
      <vt:lpstr>HTTP Tools for Developers – Browser</vt:lpstr>
      <vt:lpstr>HTTP Tools for Developers – Browser (2)</vt:lpstr>
      <vt:lpstr>HTTP Tools for Developers – Postman</vt:lpstr>
      <vt:lpstr>HTTP Tools for Developers – Insomnia</vt:lpstr>
      <vt:lpstr>Web Server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</vt:lpstr>
      <vt:lpstr>HTML Forms – Method Attribute (2)</vt:lpstr>
      <vt:lpstr>URL Encoded Form Data – Example</vt:lpstr>
      <vt:lpstr>HTTP/2</vt:lpstr>
      <vt:lpstr>What's HTTP/2</vt:lpstr>
      <vt:lpstr>What's New?</vt:lpstr>
      <vt:lpstr>HTTP/2 Multiplexing</vt:lpstr>
      <vt:lpstr>HTTP/2</vt:lpstr>
      <vt:lpstr>HTTP/2 Server Push</vt:lpstr>
      <vt:lpstr>Summary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Ch</cp:lastModifiedBy>
  <cp:revision>78</cp:revision>
  <dcterms:created xsi:type="dcterms:W3CDTF">2018-05-23T13:08:44Z</dcterms:created>
  <dcterms:modified xsi:type="dcterms:W3CDTF">2021-01-15T14:53:50Z</dcterms:modified>
  <cp:category>Spring Fundamentals Couse @ SoftUni</cp:category>
</cp:coreProperties>
</file>